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12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B2571"/>
    <a:srgbClr val="CC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>
      <p:cViewPr varScale="1">
        <p:scale>
          <a:sx n="72" d="100"/>
          <a:sy n="72" d="100"/>
        </p:scale>
        <p:origin x="72" y="582"/>
      </p:cViewPr>
      <p:guideLst>
        <p:guide orient="horz" pos="1620"/>
        <p:guide pos="2880"/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8324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1cad05a89d486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1cad05a89d486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43c97166c3e2f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43c97166c3e2f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743c97166c3e2fd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743c97166c3e2fd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743c97166c3e2fd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743c97166c3e2fd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c1de21a184cc9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c1de21a184cc9c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2236779cfeb6e0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2236779cfeb6e0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7cc4dbbe694624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7cc4dbbe694624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9a77d61024cc1b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9a77d61024cc1b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9a77d61024cc1b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9a77d61024cc1b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525" y="1094571"/>
            <a:ext cx="9964368" cy="3017449"/>
          </a:xfrm>
          <a:prstGeom prst="rect">
            <a:avLst/>
          </a:prstGeom>
        </p:spPr>
        <p:txBody>
          <a:bodyPr spcFirstLastPara="1" wrap="square" lIns="116788" tIns="116788" rIns="116788" bIns="11678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516" y="4166339"/>
            <a:ext cx="9964368" cy="1165171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8069" y="6855217"/>
            <a:ext cx="641674" cy="578616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516" y="1626072"/>
            <a:ext cx="9964368" cy="2886466"/>
          </a:xfrm>
          <a:prstGeom prst="rect">
            <a:avLst/>
          </a:prstGeom>
        </p:spPr>
        <p:txBody>
          <a:bodyPr spcFirstLastPara="1" wrap="square" lIns="116788" tIns="116788" rIns="116788" bIns="11678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516" y="4633966"/>
            <a:ext cx="9964368" cy="1912256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>
            <a:lvl1pPr marL="584032" lvl="0" indent="-438023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168061" lvl="1" indent="-405577" algn="ctr">
              <a:spcBef>
                <a:spcPts val="2044"/>
              </a:spcBef>
              <a:spcAft>
                <a:spcPts val="0"/>
              </a:spcAft>
              <a:buSzPts val="1400"/>
              <a:buChar char="○"/>
              <a:defRPr/>
            </a:lvl2pPr>
            <a:lvl3pPr marL="1752093" lvl="2" indent="-405577" algn="ctr">
              <a:spcBef>
                <a:spcPts val="2044"/>
              </a:spcBef>
              <a:spcAft>
                <a:spcPts val="0"/>
              </a:spcAft>
              <a:buSzPts val="1400"/>
              <a:buChar char="■"/>
              <a:defRPr/>
            </a:lvl3pPr>
            <a:lvl4pPr marL="2336124" lvl="3" indent="-405577" algn="ctr">
              <a:spcBef>
                <a:spcPts val="2044"/>
              </a:spcBef>
              <a:spcAft>
                <a:spcPts val="0"/>
              </a:spcAft>
              <a:buSzPts val="1400"/>
              <a:buChar char="●"/>
              <a:defRPr/>
            </a:lvl4pPr>
            <a:lvl5pPr marL="2920155" lvl="4" indent="-405577" algn="ctr">
              <a:spcBef>
                <a:spcPts val="2044"/>
              </a:spcBef>
              <a:spcAft>
                <a:spcPts val="0"/>
              </a:spcAft>
              <a:buSzPts val="1400"/>
              <a:buChar char="○"/>
              <a:defRPr/>
            </a:lvl5pPr>
            <a:lvl6pPr marL="3504186" lvl="5" indent="-405577" algn="ctr">
              <a:spcBef>
                <a:spcPts val="2044"/>
              </a:spcBef>
              <a:spcAft>
                <a:spcPts val="0"/>
              </a:spcAft>
              <a:buSzPts val="1400"/>
              <a:buChar char="■"/>
              <a:defRPr/>
            </a:lvl6pPr>
            <a:lvl7pPr marL="4088217" lvl="6" indent="-405577" algn="ctr">
              <a:spcBef>
                <a:spcPts val="2044"/>
              </a:spcBef>
              <a:spcAft>
                <a:spcPts val="0"/>
              </a:spcAft>
              <a:buSzPts val="1400"/>
              <a:buChar char="●"/>
              <a:defRPr/>
            </a:lvl7pPr>
            <a:lvl8pPr marL="4672248" lvl="7" indent="-405577" algn="ctr">
              <a:spcBef>
                <a:spcPts val="2044"/>
              </a:spcBef>
              <a:spcAft>
                <a:spcPts val="0"/>
              </a:spcAft>
              <a:buSzPts val="1400"/>
              <a:buChar char="○"/>
              <a:defRPr/>
            </a:lvl8pPr>
            <a:lvl9pPr marL="5256278" lvl="8" indent="-405577" algn="ctr">
              <a:spcBef>
                <a:spcPts val="2044"/>
              </a:spcBef>
              <a:spcAft>
                <a:spcPts val="204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8069" y="6855217"/>
            <a:ext cx="641674" cy="578616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516" y="3161883"/>
            <a:ext cx="9964368" cy="1237498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8069" y="6855217"/>
            <a:ext cx="641674" cy="578616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516" y="654214"/>
            <a:ext cx="9964368" cy="841904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516" y="1694211"/>
            <a:ext cx="9964368" cy="5022319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>
            <a:lvl1pPr marL="584032" lvl="0" indent="-43802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168061" lvl="1" indent="-405577">
              <a:spcBef>
                <a:spcPts val="2044"/>
              </a:spcBef>
              <a:spcAft>
                <a:spcPts val="0"/>
              </a:spcAft>
              <a:buSzPts val="1400"/>
              <a:buChar char="○"/>
              <a:defRPr/>
            </a:lvl2pPr>
            <a:lvl3pPr marL="1752093" lvl="2" indent="-405577">
              <a:spcBef>
                <a:spcPts val="2044"/>
              </a:spcBef>
              <a:spcAft>
                <a:spcPts val="0"/>
              </a:spcAft>
              <a:buSzPts val="1400"/>
              <a:buChar char="■"/>
              <a:defRPr/>
            </a:lvl3pPr>
            <a:lvl4pPr marL="2336124" lvl="3" indent="-405577">
              <a:spcBef>
                <a:spcPts val="2044"/>
              </a:spcBef>
              <a:spcAft>
                <a:spcPts val="0"/>
              </a:spcAft>
              <a:buSzPts val="1400"/>
              <a:buChar char="●"/>
              <a:defRPr/>
            </a:lvl4pPr>
            <a:lvl5pPr marL="2920155" lvl="4" indent="-405577">
              <a:spcBef>
                <a:spcPts val="2044"/>
              </a:spcBef>
              <a:spcAft>
                <a:spcPts val="0"/>
              </a:spcAft>
              <a:buSzPts val="1400"/>
              <a:buChar char="○"/>
              <a:defRPr/>
            </a:lvl5pPr>
            <a:lvl6pPr marL="3504186" lvl="5" indent="-405577">
              <a:spcBef>
                <a:spcPts val="2044"/>
              </a:spcBef>
              <a:spcAft>
                <a:spcPts val="0"/>
              </a:spcAft>
              <a:buSzPts val="1400"/>
              <a:buChar char="■"/>
              <a:defRPr/>
            </a:lvl6pPr>
            <a:lvl7pPr marL="4088217" lvl="6" indent="-405577">
              <a:spcBef>
                <a:spcPts val="2044"/>
              </a:spcBef>
              <a:spcAft>
                <a:spcPts val="0"/>
              </a:spcAft>
              <a:buSzPts val="1400"/>
              <a:buChar char="●"/>
              <a:defRPr/>
            </a:lvl7pPr>
            <a:lvl8pPr marL="4672248" lvl="7" indent="-405577">
              <a:spcBef>
                <a:spcPts val="2044"/>
              </a:spcBef>
              <a:spcAft>
                <a:spcPts val="0"/>
              </a:spcAft>
              <a:buSzPts val="1400"/>
              <a:buChar char="○"/>
              <a:defRPr/>
            </a:lvl8pPr>
            <a:lvl9pPr marL="5256278" lvl="8" indent="-405577">
              <a:spcBef>
                <a:spcPts val="2044"/>
              </a:spcBef>
              <a:spcAft>
                <a:spcPts val="204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8069" y="6855217"/>
            <a:ext cx="641674" cy="578616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516" y="654214"/>
            <a:ext cx="9964368" cy="841904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517" y="1694211"/>
            <a:ext cx="4677661" cy="5022319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>
            <a:lvl1pPr marL="584032" lvl="0" indent="-40557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1168061" lvl="1" indent="-389354">
              <a:spcBef>
                <a:spcPts val="2044"/>
              </a:spcBef>
              <a:spcAft>
                <a:spcPts val="0"/>
              </a:spcAft>
              <a:buSzPts val="1200"/>
              <a:buChar char="○"/>
              <a:defRPr sz="1500"/>
            </a:lvl2pPr>
            <a:lvl3pPr marL="1752093" lvl="2" indent="-389354">
              <a:spcBef>
                <a:spcPts val="2044"/>
              </a:spcBef>
              <a:spcAft>
                <a:spcPts val="0"/>
              </a:spcAft>
              <a:buSzPts val="1200"/>
              <a:buChar char="■"/>
              <a:defRPr sz="1500"/>
            </a:lvl3pPr>
            <a:lvl4pPr marL="2336124" lvl="3" indent="-389354">
              <a:spcBef>
                <a:spcPts val="2044"/>
              </a:spcBef>
              <a:spcAft>
                <a:spcPts val="0"/>
              </a:spcAft>
              <a:buSzPts val="1200"/>
              <a:buChar char="●"/>
              <a:defRPr sz="1500"/>
            </a:lvl4pPr>
            <a:lvl5pPr marL="2920155" lvl="4" indent="-389354">
              <a:spcBef>
                <a:spcPts val="2044"/>
              </a:spcBef>
              <a:spcAft>
                <a:spcPts val="0"/>
              </a:spcAft>
              <a:buSzPts val="1200"/>
              <a:buChar char="○"/>
              <a:defRPr sz="1500"/>
            </a:lvl5pPr>
            <a:lvl6pPr marL="3504186" lvl="5" indent="-389354">
              <a:spcBef>
                <a:spcPts val="2044"/>
              </a:spcBef>
              <a:spcAft>
                <a:spcPts val="0"/>
              </a:spcAft>
              <a:buSzPts val="1200"/>
              <a:buChar char="■"/>
              <a:defRPr sz="1500"/>
            </a:lvl6pPr>
            <a:lvl7pPr marL="4088217" lvl="6" indent="-389354">
              <a:spcBef>
                <a:spcPts val="2044"/>
              </a:spcBef>
              <a:spcAft>
                <a:spcPts val="0"/>
              </a:spcAft>
              <a:buSzPts val="1200"/>
              <a:buChar char="●"/>
              <a:defRPr sz="1500"/>
            </a:lvl7pPr>
            <a:lvl8pPr marL="4672248" lvl="7" indent="-389354">
              <a:spcBef>
                <a:spcPts val="2044"/>
              </a:spcBef>
              <a:spcAft>
                <a:spcPts val="0"/>
              </a:spcAft>
              <a:buSzPts val="1200"/>
              <a:buChar char="○"/>
              <a:defRPr sz="1500"/>
            </a:lvl8pPr>
            <a:lvl9pPr marL="5256278" lvl="8" indent="-389354">
              <a:spcBef>
                <a:spcPts val="2044"/>
              </a:spcBef>
              <a:spcAft>
                <a:spcPts val="2044"/>
              </a:spcAft>
              <a:buSzPts val="12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1223" y="1694211"/>
            <a:ext cx="4677661" cy="5022319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>
            <a:lvl1pPr marL="584032" lvl="0" indent="-40557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1168061" lvl="1" indent="-389354">
              <a:spcBef>
                <a:spcPts val="2044"/>
              </a:spcBef>
              <a:spcAft>
                <a:spcPts val="0"/>
              </a:spcAft>
              <a:buSzPts val="1200"/>
              <a:buChar char="○"/>
              <a:defRPr sz="1500"/>
            </a:lvl2pPr>
            <a:lvl3pPr marL="1752093" lvl="2" indent="-389354">
              <a:spcBef>
                <a:spcPts val="2044"/>
              </a:spcBef>
              <a:spcAft>
                <a:spcPts val="0"/>
              </a:spcAft>
              <a:buSzPts val="1200"/>
              <a:buChar char="■"/>
              <a:defRPr sz="1500"/>
            </a:lvl3pPr>
            <a:lvl4pPr marL="2336124" lvl="3" indent="-389354">
              <a:spcBef>
                <a:spcPts val="2044"/>
              </a:spcBef>
              <a:spcAft>
                <a:spcPts val="0"/>
              </a:spcAft>
              <a:buSzPts val="1200"/>
              <a:buChar char="●"/>
              <a:defRPr sz="1500"/>
            </a:lvl4pPr>
            <a:lvl5pPr marL="2920155" lvl="4" indent="-389354">
              <a:spcBef>
                <a:spcPts val="2044"/>
              </a:spcBef>
              <a:spcAft>
                <a:spcPts val="0"/>
              </a:spcAft>
              <a:buSzPts val="1200"/>
              <a:buChar char="○"/>
              <a:defRPr sz="1500"/>
            </a:lvl5pPr>
            <a:lvl6pPr marL="3504186" lvl="5" indent="-389354">
              <a:spcBef>
                <a:spcPts val="2044"/>
              </a:spcBef>
              <a:spcAft>
                <a:spcPts val="0"/>
              </a:spcAft>
              <a:buSzPts val="1200"/>
              <a:buChar char="■"/>
              <a:defRPr sz="1500"/>
            </a:lvl6pPr>
            <a:lvl7pPr marL="4088217" lvl="6" indent="-389354">
              <a:spcBef>
                <a:spcPts val="2044"/>
              </a:spcBef>
              <a:spcAft>
                <a:spcPts val="0"/>
              </a:spcAft>
              <a:buSzPts val="1200"/>
              <a:buChar char="●"/>
              <a:defRPr sz="1500"/>
            </a:lvl7pPr>
            <a:lvl8pPr marL="4672248" lvl="7" indent="-389354">
              <a:spcBef>
                <a:spcPts val="2044"/>
              </a:spcBef>
              <a:spcAft>
                <a:spcPts val="0"/>
              </a:spcAft>
              <a:buSzPts val="1200"/>
              <a:buChar char="○"/>
              <a:defRPr sz="1500"/>
            </a:lvl8pPr>
            <a:lvl9pPr marL="5256278" lvl="8" indent="-389354">
              <a:spcBef>
                <a:spcPts val="2044"/>
              </a:spcBef>
              <a:spcAft>
                <a:spcPts val="2044"/>
              </a:spcAft>
              <a:buSzPts val="12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8069" y="6855217"/>
            <a:ext cx="641674" cy="578616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516" y="654214"/>
            <a:ext cx="9964368" cy="841904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8069" y="6855217"/>
            <a:ext cx="641674" cy="578616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516" y="816766"/>
            <a:ext cx="3283800" cy="1110926"/>
          </a:xfrm>
          <a:prstGeom prst="rect">
            <a:avLst/>
          </a:prstGeom>
        </p:spPr>
        <p:txBody>
          <a:bodyPr spcFirstLastPara="1" wrap="square" lIns="116788" tIns="116788" rIns="116788" bIns="116788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516" y="2042799"/>
            <a:ext cx="3283800" cy="4673915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>
            <a:lvl1pPr marL="584032" lvl="0" indent="-38935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1pPr>
            <a:lvl2pPr marL="1168061" lvl="1" indent="-389354">
              <a:spcBef>
                <a:spcPts val="2044"/>
              </a:spcBef>
              <a:spcAft>
                <a:spcPts val="0"/>
              </a:spcAft>
              <a:buSzPts val="1200"/>
              <a:buChar char="○"/>
              <a:defRPr sz="1500"/>
            </a:lvl2pPr>
            <a:lvl3pPr marL="1752093" lvl="2" indent="-389354">
              <a:spcBef>
                <a:spcPts val="2044"/>
              </a:spcBef>
              <a:spcAft>
                <a:spcPts val="0"/>
              </a:spcAft>
              <a:buSzPts val="1200"/>
              <a:buChar char="■"/>
              <a:defRPr sz="1500"/>
            </a:lvl3pPr>
            <a:lvl4pPr marL="2336124" lvl="3" indent="-389354">
              <a:spcBef>
                <a:spcPts val="2044"/>
              </a:spcBef>
              <a:spcAft>
                <a:spcPts val="0"/>
              </a:spcAft>
              <a:buSzPts val="1200"/>
              <a:buChar char="●"/>
              <a:defRPr sz="1500"/>
            </a:lvl4pPr>
            <a:lvl5pPr marL="2920155" lvl="4" indent="-389354">
              <a:spcBef>
                <a:spcPts val="2044"/>
              </a:spcBef>
              <a:spcAft>
                <a:spcPts val="0"/>
              </a:spcAft>
              <a:buSzPts val="1200"/>
              <a:buChar char="○"/>
              <a:defRPr sz="1500"/>
            </a:lvl5pPr>
            <a:lvl6pPr marL="3504186" lvl="5" indent="-389354">
              <a:spcBef>
                <a:spcPts val="2044"/>
              </a:spcBef>
              <a:spcAft>
                <a:spcPts val="0"/>
              </a:spcAft>
              <a:buSzPts val="1200"/>
              <a:buChar char="■"/>
              <a:defRPr sz="1500"/>
            </a:lvl6pPr>
            <a:lvl7pPr marL="4088217" lvl="6" indent="-389354">
              <a:spcBef>
                <a:spcPts val="2044"/>
              </a:spcBef>
              <a:spcAft>
                <a:spcPts val="0"/>
              </a:spcAft>
              <a:buSzPts val="1200"/>
              <a:buChar char="●"/>
              <a:defRPr sz="1500"/>
            </a:lvl7pPr>
            <a:lvl8pPr marL="4672248" lvl="7" indent="-389354">
              <a:spcBef>
                <a:spcPts val="2044"/>
              </a:spcBef>
              <a:spcAft>
                <a:spcPts val="0"/>
              </a:spcAft>
              <a:buSzPts val="1200"/>
              <a:buChar char="○"/>
              <a:defRPr sz="1500"/>
            </a:lvl8pPr>
            <a:lvl9pPr marL="5256278" lvl="8" indent="-389354">
              <a:spcBef>
                <a:spcPts val="2044"/>
              </a:spcBef>
              <a:spcAft>
                <a:spcPts val="2044"/>
              </a:spcAft>
              <a:buSzPts val="12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8069" y="6855217"/>
            <a:ext cx="641674" cy="578616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320" y="661748"/>
            <a:ext cx="7446788" cy="6013729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8069" y="6855217"/>
            <a:ext cx="641674" cy="578616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700" y="-184"/>
            <a:ext cx="5346700" cy="7561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788" tIns="116788" rIns="116788" bIns="11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87" y="1812843"/>
            <a:ext cx="4730637" cy="2179073"/>
          </a:xfrm>
          <a:prstGeom prst="rect">
            <a:avLst/>
          </a:prstGeom>
        </p:spPr>
        <p:txBody>
          <a:bodyPr spcFirstLastPara="1" wrap="square" lIns="116788" tIns="116788" rIns="116788" bIns="11678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87" y="4120695"/>
            <a:ext cx="4730637" cy="1815673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6471" y="1064435"/>
            <a:ext cx="4487158" cy="5432025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marL="584032" lvl="0" indent="-43802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168061" lvl="1" indent="-405577">
              <a:spcBef>
                <a:spcPts val="2044"/>
              </a:spcBef>
              <a:spcAft>
                <a:spcPts val="0"/>
              </a:spcAft>
              <a:buSzPts val="1400"/>
              <a:buChar char="○"/>
              <a:defRPr/>
            </a:lvl2pPr>
            <a:lvl3pPr marL="1752093" lvl="2" indent="-405577">
              <a:spcBef>
                <a:spcPts val="2044"/>
              </a:spcBef>
              <a:spcAft>
                <a:spcPts val="0"/>
              </a:spcAft>
              <a:buSzPts val="1400"/>
              <a:buChar char="■"/>
              <a:defRPr/>
            </a:lvl3pPr>
            <a:lvl4pPr marL="2336124" lvl="3" indent="-405577">
              <a:spcBef>
                <a:spcPts val="2044"/>
              </a:spcBef>
              <a:spcAft>
                <a:spcPts val="0"/>
              </a:spcAft>
              <a:buSzPts val="1400"/>
              <a:buChar char="●"/>
              <a:defRPr/>
            </a:lvl4pPr>
            <a:lvl5pPr marL="2920155" lvl="4" indent="-405577">
              <a:spcBef>
                <a:spcPts val="2044"/>
              </a:spcBef>
              <a:spcAft>
                <a:spcPts val="0"/>
              </a:spcAft>
              <a:buSzPts val="1400"/>
              <a:buChar char="○"/>
              <a:defRPr/>
            </a:lvl5pPr>
            <a:lvl6pPr marL="3504186" lvl="5" indent="-405577">
              <a:spcBef>
                <a:spcPts val="2044"/>
              </a:spcBef>
              <a:spcAft>
                <a:spcPts val="0"/>
              </a:spcAft>
              <a:buSzPts val="1400"/>
              <a:buChar char="■"/>
              <a:defRPr/>
            </a:lvl6pPr>
            <a:lvl7pPr marL="4088217" lvl="6" indent="-405577">
              <a:spcBef>
                <a:spcPts val="2044"/>
              </a:spcBef>
              <a:spcAft>
                <a:spcPts val="0"/>
              </a:spcAft>
              <a:buSzPts val="1400"/>
              <a:buChar char="●"/>
              <a:defRPr/>
            </a:lvl7pPr>
            <a:lvl8pPr marL="4672248" lvl="7" indent="-405577">
              <a:spcBef>
                <a:spcPts val="2044"/>
              </a:spcBef>
              <a:spcAft>
                <a:spcPts val="0"/>
              </a:spcAft>
              <a:buSzPts val="1400"/>
              <a:buChar char="○"/>
              <a:defRPr/>
            </a:lvl8pPr>
            <a:lvl9pPr marL="5256278" lvl="8" indent="-405577">
              <a:spcBef>
                <a:spcPts val="2044"/>
              </a:spcBef>
              <a:spcAft>
                <a:spcPts val="204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8069" y="6855217"/>
            <a:ext cx="641674" cy="578616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516" y="6219207"/>
            <a:ext cx="7015263" cy="889534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marL="584032" lvl="0" indent="-29201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8069" y="6855217"/>
            <a:ext cx="641674" cy="578616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516" y="654214"/>
            <a:ext cx="9964368" cy="84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8" tIns="116788" rIns="116788" bIns="11678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516" y="1694211"/>
            <a:ext cx="9964368" cy="502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8" tIns="116788" rIns="116788" bIns="116788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8069" y="6855217"/>
            <a:ext cx="641674" cy="57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8" tIns="116788" rIns="116788" bIns="116788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7225" y="2148671"/>
            <a:ext cx="9964368" cy="3017449"/>
          </a:xfrm>
          <a:prstGeom prst="rect">
            <a:avLst/>
          </a:prstGeom>
        </p:spPr>
        <p:txBody>
          <a:bodyPr spcFirstLastPara="1" wrap="square" lIns="116788" tIns="116788" rIns="116788" bIns="116788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>
              <a:ln>
                <a:solidFill>
                  <a:schemeClr val="bg1"/>
                </a:solidFill>
              </a:ln>
            </a:endParaRPr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ru-RU" sz="44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  <a:t>ПРЕ</a:t>
            </a:r>
            <a:r>
              <a:rPr lang="uk-UA" sz="44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  <a:t>ЗЕНТАЦІЯ ДО ВІДКРИТОГО НАВЧАЛЬНОГО ЗАНЯТТЯ</a:t>
            </a:r>
            <a:br>
              <a:rPr lang="uk-UA" sz="44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</a:br>
            <a:r>
              <a:rPr lang="ru-RU" sz="5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  <a:t>«</a:t>
            </a:r>
            <a:r>
              <a:rPr lang="ru-RU" sz="5400" b="1" i="1" dirty="0" err="1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  <a:t>Засоби</a:t>
            </a:r>
            <a:r>
              <a:rPr lang="ru-RU" sz="5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  <a:t> </a:t>
            </a:r>
            <a:r>
              <a:rPr lang="ru-RU" sz="5400" b="1" i="1" dirty="0" err="1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  <a:t>музичної</a:t>
            </a:r>
            <a:r>
              <a:rPr lang="ru-RU" sz="5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  <a:t> </a:t>
            </a:r>
            <a:r>
              <a:rPr lang="ru-RU" sz="5400" b="1" i="1" dirty="0" err="1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  <a:t>виразності</a:t>
            </a:r>
            <a:r>
              <a:rPr lang="ru-RU" sz="5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  <a:t>. </a:t>
            </a:r>
            <a:br>
              <a:rPr lang="ru-RU" sz="5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</a:br>
            <a:r>
              <a:rPr lang="ru-RU" sz="5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tiqua-Bold" pitchFamily="2" charset="0"/>
              </a:rPr>
              <a:t>Робота над штрихами»</a:t>
            </a:r>
            <a:endParaRPr lang="ru-RU" sz="5400" b="1" i="1" dirty="0">
              <a:ln w="18000">
                <a:noFill/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tiqua-B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8800" y="5138057"/>
            <a:ext cx="619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u="sng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Роботу склала викладач</a:t>
            </a:r>
          </a:p>
          <a:p>
            <a:r>
              <a:rPr lang="uk-UA" sz="3600" b="1" i="1" u="sng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к</a:t>
            </a:r>
            <a:r>
              <a:rPr lang="uk-UA" sz="3600" b="1" i="1" u="sng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омісії Фортепіано</a:t>
            </a:r>
          </a:p>
          <a:p>
            <a:r>
              <a:rPr lang="uk-UA" sz="3600" b="1" i="1" u="sng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Єлісєєнко</a:t>
            </a:r>
            <a:r>
              <a:rPr lang="uk-UA" sz="3600" b="1" i="1" u="sng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 Олена Павлівна</a:t>
            </a:r>
            <a:endParaRPr lang="ru-RU" sz="3600" b="1" i="1" u="sng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64516" y="654214"/>
            <a:ext cx="9964368" cy="841904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/>
          <a:p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ЗАКІНЧИ РЕЧЕННЯ</a:t>
            </a:r>
            <a:endParaRPr lang="uk-UA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Я </a:t>
            </a:r>
            <a:r>
              <a:rPr lang="uk-UA" sz="3200" b="1" dirty="0" smtClean="0">
                <a:solidFill>
                  <a:schemeClr val="tx1"/>
                </a:solidFill>
              </a:rPr>
              <a:t>познайомився…</a:t>
            </a:r>
            <a:endParaRPr lang="uk-UA" sz="3200" b="1" dirty="0" smtClean="0">
              <a:solidFill>
                <a:schemeClr val="tx1"/>
              </a:solidFill>
            </a:endParaRPr>
          </a:p>
          <a:p>
            <a:r>
              <a:rPr lang="uk-UA" sz="3200" b="1" dirty="0" smtClean="0">
                <a:solidFill>
                  <a:schemeClr val="tx1"/>
                </a:solidFill>
              </a:rPr>
              <a:t>Я </a:t>
            </a:r>
            <a:r>
              <a:rPr lang="uk-UA" sz="3200" b="1" dirty="0" smtClean="0">
                <a:solidFill>
                  <a:schemeClr val="tx1"/>
                </a:solidFill>
              </a:rPr>
              <a:t>досягнув…</a:t>
            </a:r>
            <a:endParaRPr lang="uk-UA" sz="3200" b="1" dirty="0" smtClean="0">
              <a:solidFill>
                <a:schemeClr val="tx1"/>
              </a:solidFill>
            </a:endParaRPr>
          </a:p>
          <a:p>
            <a:r>
              <a:rPr lang="uk-UA" sz="3200" b="1" dirty="0" smtClean="0">
                <a:solidFill>
                  <a:schemeClr val="tx1"/>
                </a:solidFill>
              </a:rPr>
              <a:t>Було </a:t>
            </a:r>
            <a:r>
              <a:rPr lang="uk-UA" sz="3200" b="1" dirty="0" smtClean="0">
                <a:solidFill>
                  <a:schemeClr val="tx1"/>
                </a:solidFill>
              </a:rPr>
              <a:t>складно…</a:t>
            </a:r>
            <a:endParaRPr lang="uk-UA" sz="3200" b="1" dirty="0" smtClean="0">
              <a:solidFill>
                <a:schemeClr val="tx1"/>
              </a:solidFill>
            </a:endParaRPr>
          </a:p>
          <a:p>
            <a:r>
              <a:rPr lang="uk-UA" sz="3200" b="1" dirty="0" smtClean="0">
                <a:solidFill>
                  <a:schemeClr val="tx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tx1"/>
                </a:solidFill>
              </a:rPr>
              <a:t>вийшло…</a:t>
            </a:r>
            <a:endParaRPr lang="uk-UA" sz="3200" b="1" dirty="0" smtClean="0">
              <a:solidFill>
                <a:schemeClr val="tx1"/>
              </a:solidFill>
            </a:endParaRPr>
          </a:p>
          <a:p>
            <a:r>
              <a:rPr lang="uk-UA" sz="3200" b="1" dirty="0" smtClean="0">
                <a:solidFill>
                  <a:schemeClr val="tx1"/>
                </a:solidFill>
              </a:rPr>
              <a:t>Я </a:t>
            </a:r>
            <a:r>
              <a:rPr lang="uk-UA" sz="3200" b="1" dirty="0" smtClean="0">
                <a:solidFill>
                  <a:schemeClr val="tx1"/>
                </a:solidFill>
              </a:rPr>
              <a:t>сподіваюсь…</a:t>
            </a:r>
            <a:endParaRPr lang="uk-UA" sz="3200" b="1" dirty="0" smtClean="0">
              <a:solidFill>
                <a:schemeClr val="tx1"/>
              </a:solidFill>
            </a:endParaRPr>
          </a:p>
          <a:p>
            <a:r>
              <a:rPr lang="uk-UA" sz="3200" b="1" dirty="0" smtClean="0">
                <a:solidFill>
                  <a:schemeClr val="tx1"/>
                </a:solidFill>
              </a:rPr>
              <a:t>Мені </a:t>
            </a:r>
            <a:r>
              <a:rPr lang="uk-UA" sz="3200" b="1" dirty="0" err="1" smtClean="0">
                <a:solidFill>
                  <a:schemeClr val="tx1"/>
                </a:solidFill>
              </a:rPr>
              <a:t>запам</a:t>
            </a:r>
            <a:r>
              <a:rPr lang="en-US" sz="3200" b="1" dirty="0" smtClean="0">
                <a:solidFill>
                  <a:schemeClr val="tx1"/>
                </a:solidFill>
              </a:rPr>
              <a:t>’</a:t>
            </a:r>
            <a:r>
              <a:rPr lang="uk-UA" sz="3200" b="1" dirty="0" err="1" smtClean="0">
                <a:solidFill>
                  <a:schemeClr val="tx1"/>
                </a:solidFill>
              </a:rPr>
              <a:t>яталось</a:t>
            </a:r>
            <a:r>
              <a:rPr lang="uk-UA" sz="3200" b="1" dirty="0" smtClean="0">
                <a:solidFill>
                  <a:schemeClr val="tx1"/>
                </a:solidFill>
              </a:rPr>
              <a:t>…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uk-UA" sz="3200" b="1" dirty="0" smtClean="0">
                <a:solidFill>
                  <a:schemeClr val="tx1"/>
                </a:solidFill>
              </a:rPr>
              <a:t>Я </a:t>
            </a:r>
            <a:r>
              <a:rPr lang="uk-UA" sz="3200" b="1" dirty="0" smtClean="0">
                <a:solidFill>
                  <a:schemeClr val="tx1"/>
                </a:solidFill>
              </a:rPr>
              <a:t>спробую…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200 Acoustic Blues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9"/>
          <a:stretch/>
        </p:blipFill>
        <p:spPr bwMode="auto">
          <a:xfrm>
            <a:off x="8018542" y="0"/>
            <a:ext cx="2675962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 smtClean="0"/>
              <a:t>ПЕРЕВІРКА</a:t>
            </a:r>
            <a:endParaRPr lang="uk-UA" sz="4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1" y="1694211"/>
            <a:ext cx="9679336" cy="43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7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dirty="0"/>
              <a:t>ПЕРЕВІРКА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5" y="1694210"/>
            <a:ext cx="10002867" cy="45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00100" y="1536700"/>
            <a:ext cx="9783096" cy="6426200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/>
          <a:p>
            <a:pPr algn="l"/>
            <a:endParaRPr sz="5700" b="1" dirty="0">
              <a:highlight>
                <a:srgbClr val="FFFFFF"/>
              </a:highlight>
            </a:endParaRPr>
          </a:p>
          <a:p>
            <a:pPr algn="l"/>
            <a:endParaRPr dirty="0">
              <a:highlight>
                <a:srgbClr val="FFFFFF"/>
              </a:highlight>
            </a:endParaRPr>
          </a:p>
          <a:p>
            <a:pPr algn="l"/>
            <a:endParaRPr dirty="0">
              <a:highlight>
                <a:srgbClr val="FFFFFF"/>
              </a:highlight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879595" y="1379514"/>
            <a:ext cx="8554720" cy="633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8" tIns="116788" rIns="116788" bIns="116788" anchor="t" anchorCtr="0">
            <a:noAutofit/>
          </a:bodyPr>
          <a:lstStyle/>
          <a:p>
            <a:endParaRPr b="1"/>
          </a:p>
        </p:txBody>
      </p:sp>
      <p:pic>
        <p:nvPicPr>
          <p:cNvPr id="1028" name="Picture 4" descr="C:\Users\Элит\Desktop\Лепест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73062"/>
            <a:ext cx="7073900" cy="70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09601" y="825417"/>
            <a:ext cx="5791199" cy="8209119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/>
          <a:p>
            <a:pPr algn="l"/>
            <a:r>
              <a:rPr lang="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  <a:t>Штрихами </a:t>
            </a:r>
            <a:br>
              <a:rPr lang="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</a:br>
            <a:r>
              <a:rPr lang="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  <a:t>називають</a:t>
            </a:r>
            <a:br>
              <a:rPr lang="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</a:br>
            <a:r>
              <a:rPr lang="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  <a:t>засоби </a:t>
            </a:r>
            <a:r>
              <a:rPr lang="ru" b="1" dirty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  <a:t>звуковидобування музичного </a:t>
            </a:r>
            <a:r>
              <a:rPr lang="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  <a:t/>
            </a:r>
            <a:br>
              <a:rPr lang="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</a:br>
            <a:r>
              <a:rPr lang="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  <a:t>звуку - голосом </a:t>
            </a:r>
            <a:br>
              <a:rPr lang="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</a:br>
            <a:r>
              <a:rPr lang="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  <a:t>або </a:t>
            </a:r>
            <a:r>
              <a:rPr lang="ru" b="1" dirty="0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8 Underground" pitchFamily="2" charset="0"/>
              </a:rPr>
              <a:t>на інструменті. </a:t>
            </a:r>
            <a:endParaRPr b="1" dirty="0">
              <a:ln w="17780" cmpd="sng">
                <a:noFill/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08 Underground" pitchFamily="2" charset="0"/>
            </a:endParaRPr>
          </a:p>
          <a:p>
            <a:pPr algn="l"/>
            <a:endParaRPr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endParaRPr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endParaRPr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endParaRPr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C:\Users\Элит\Desktop\piano-background-design_1176-2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6"/>
          <a:stretch/>
        </p:blipFill>
        <p:spPr bwMode="auto">
          <a:xfrm>
            <a:off x="7182355" y="-2"/>
            <a:ext cx="3506914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39116" y="317500"/>
            <a:ext cx="9770084" cy="6164788"/>
          </a:xfrm>
          <a:prstGeom prst="rect">
            <a:avLst/>
          </a:prstGeom>
        </p:spPr>
        <p:txBody>
          <a:bodyPr spcFirstLastPara="1" wrap="square" lIns="116788" tIns="116788" rIns="116788" bIns="116788" anchor="ctr" anchorCtr="0">
            <a:noAutofit/>
          </a:bodyPr>
          <a:lstStyle/>
          <a:p>
            <a:r>
              <a:rPr lang="ru-RU" b="1" i="1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НАЙБІЛЬШ ПОШИРЕНІ ШТРИХИ:</a:t>
            </a:r>
            <a:br>
              <a:rPr lang="ru-RU" b="1" i="1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</a:br>
            <a:endParaRPr sz="3000" b="1" i="1" dirty="0"/>
          </a:p>
          <a:p>
            <a:r>
              <a:rPr lang="ru" b="1" i="1" dirty="0"/>
              <a:t>   LEGATO (ЛЕГАТО) - </a:t>
            </a:r>
            <a:r>
              <a:rPr lang="ru" b="1" i="1" dirty="0" smtClean="0"/>
              <a:t>ЗВ’ЯЗНО</a:t>
            </a:r>
            <a:br>
              <a:rPr lang="ru" b="1" i="1" dirty="0" smtClean="0"/>
            </a:br>
            <a:endParaRPr sz="3000" b="1" i="1" dirty="0"/>
          </a:p>
          <a:p>
            <a:r>
              <a:rPr lang="ru" b="1" i="1" dirty="0"/>
              <a:t>   NON LEGATO (НОН ЛЕГАТО) -</a:t>
            </a:r>
            <a:endParaRPr b="1" i="1" dirty="0"/>
          </a:p>
          <a:p>
            <a:r>
              <a:rPr lang="ru" b="1" i="1" dirty="0"/>
              <a:t>    </a:t>
            </a:r>
            <a:r>
              <a:rPr lang="ru" b="1" i="1" dirty="0" smtClean="0"/>
              <a:t>НЕЗВ’ЯЗНО</a:t>
            </a:r>
            <a:br>
              <a:rPr lang="ru" b="1" i="1" dirty="0" smtClean="0"/>
            </a:br>
            <a:endParaRPr sz="3000" b="1" i="1" dirty="0"/>
          </a:p>
          <a:p>
            <a:r>
              <a:rPr lang="ru" b="1" i="1" dirty="0"/>
              <a:t>    STACCATO (СТАККАТО) - </a:t>
            </a:r>
            <a:r>
              <a:rPr lang="ru" b="1" i="1" dirty="0" smtClean="0"/>
              <a:t>ВІДРИВЧАСТО</a:t>
            </a:r>
            <a:endParaRPr b="1" i="1" dirty="0"/>
          </a:p>
        </p:txBody>
      </p:sp>
      <p:pic>
        <p:nvPicPr>
          <p:cNvPr id="2050" name="Picture 2" descr="C:\Users\Элит\Downloads\hotpng.com (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64" y="5189914"/>
            <a:ext cx="2161036" cy="23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Элит\Downloads\hotpng.com (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9913"/>
            <a:ext cx="2161036" cy="23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365512" y="-228600"/>
            <a:ext cx="9964368" cy="1165171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/>
          <a:p>
            <a:pPr marL="0" indent="0" algn="l"/>
            <a:r>
              <a:rPr lang="ru" dirty="0">
                <a:solidFill>
                  <a:srgbClr val="00B050"/>
                </a:solidFill>
              </a:rPr>
              <a:t>        </a:t>
            </a:r>
            <a:endParaRPr dirty="0">
              <a:solidFill>
                <a:srgbClr val="00B050"/>
              </a:solidFill>
            </a:endParaRPr>
          </a:p>
          <a:p>
            <a:pPr marL="0" indent="0"/>
            <a:r>
              <a:rPr lang="ru" dirty="0">
                <a:solidFill>
                  <a:srgbClr val="00B050"/>
                </a:solidFill>
              </a:rPr>
              <a:t>    </a:t>
            </a:r>
            <a:r>
              <a:rPr lang="ru" sz="6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NON LEGATO</a:t>
            </a:r>
            <a:endParaRPr sz="6000" b="1" dirty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 algn="l"/>
            <a:endParaRPr sz="4300" dirty="0"/>
          </a:p>
          <a:p>
            <a:pPr marL="0" indent="0" algn="l"/>
            <a:endParaRPr sz="4300" dirty="0"/>
          </a:p>
        </p:txBody>
      </p:sp>
      <p:sp>
        <p:nvSpPr>
          <p:cNvPr id="79" name="Google Shape;79;p17"/>
          <p:cNvSpPr txBox="1"/>
          <p:nvPr/>
        </p:nvSpPr>
        <p:spPr>
          <a:xfrm>
            <a:off x="560792" y="684795"/>
            <a:ext cx="9573808" cy="544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8" tIns="116788" rIns="116788" bIns="116788" anchor="t" anchorCtr="0">
            <a:noAutofit/>
          </a:bodyPr>
          <a:lstStyle/>
          <a:p>
            <a:endParaRPr dirty="0"/>
          </a:p>
          <a:p>
            <a:endParaRPr dirty="0"/>
          </a:p>
          <a:p>
            <a:r>
              <a:rPr lang="ru" sz="3600" dirty="0"/>
              <a:t>У грі цього штриха клавіші треба нажимати та відпускати таким чином щоб не було ні плавного, ні відривчастого звучання. </a:t>
            </a:r>
            <a:endParaRPr sz="3600" dirty="0"/>
          </a:p>
          <a:p>
            <a:pPr marL="584032" indent="-567808">
              <a:buSzPts val="3400"/>
              <a:buChar char="●"/>
            </a:pPr>
            <a:r>
              <a:rPr lang="ru" sz="3600" dirty="0"/>
              <a:t>Застосовується у грі в рухливому темпі та схвильованому характері. </a:t>
            </a:r>
            <a:endParaRPr sz="3600" dirty="0"/>
          </a:p>
          <a:p>
            <a:pPr marL="584032" indent="-567808">
              <a:buSzPts val="3400"/>
              <a:buChar char="●"/>
            </a:pPr>
            <a:r>
              <a:rPr lang="ru" sz="3600" dirty="0"/>
              <a:t>В нотах не позначений</a:t>
            </a:r>
            <a:endParaRPr sz="3600" dirty="0"/>
          </a:p>
        </p:txBody>
      </p:sp>
      <p:pic>
        <p:nvPicPr>
          <p:cNvPr id="1028" name="Picture 4" descr="Non-Legato Conundrum - Piano Practising Non-legato on the pia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10862"/>
          <a:stretch/>
        </p:blipFill>
        <p:spPr bwMode="auto">
          <a:xfrm>
            <a:off x="2619233" y="4615543"/>
            <a:ext cx="5456925" cy="28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440716" y="261089"/>
            <a:ext cx="9964368" cy="1165171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/>
          <a:p>
            <a:pPr marL="0" indent="0" algn="just"/>
            <a:r>
              <a:rPr lang="ru" sz="7200" b="1" dirty="0">
                <a:solidFill>
                  <a:srgbClr val="CC0099"/>
                </a:solidFill>
                <a:latin typeface="Antiqua-Bold" pitchFamily="2" charset="0"/>
              </a:rPr>
              <a:t>        </a:t>
            </a:r>
            <a:r>
              <a:rPr lang="ru" sz="7200" b="1" dirty="0">
                <a:ln>
                  <a:solidFill>
                    <a:srgbClr val="4B2571"/>
                  </a:solidFill>
                </a:ln>
                <a:solidFill>
                  <a:schemeClr val="bg1"/>
                </a:solidFill>
                <a:latin typeface="Antiqua-Bold" pitchFamily="2" charset="0"/>
              </a:rPr>
              <a:t>LEGATO</a:t>
            </a:r>
            <a:endParaRPr sz="7200" b="1" dirty="0">
              <a:ln>
                <a:solidFill>
                  <a:srgbClr val="4B2571"/>
                </a:solidFill>
              </a:ln>
              <a:solidFill>
                <a:schemeClr val="bg1"/>
              </a:solidFill>
              <a:latin typeface="Antiqua-Bold" pitchFamily="2" charset="0"/>
            </a:endParaRPr>
          </a:p>
          <a:p>
            <a:pPr marL="0" indent="0" algn="just"/>
            <a:endParaRPr sz="1200" dirty="0"/>
          </a:p>
          <a:p>
            <a:pPr marL="584032" indent="-575919" algn="just">
              <a:buSzPts val="3500"/>
              <a:buChar char="●"/>
            </a:pPr>
            <a:r>
              <a:rPr lang="ru" sz="4500" b="1" dirty="0" smtClean="0">
                <a:solidFill>
                  <a:schemeClr val="tx1"/>
                </a:solidFill>
              </a:rPr>
              <a:t>Зв’язне </a:t>
            </a:r>
            <a:r>
              <a:rPr lang="ru" sz="4500" b="1" dirty="0">
                <a:solidFill>
                  <a:schemeClr val="tx1"/>
                </a:solidFill>
              </a:rPr>
              <a:t>виконання звуків</a:t>
            </a:r>
            <a:endParaRPr sz="4500" b="1" dirty="0">
              <a:solidFill>
                <a:schemeClr val="tx1"/>
              </a:solidFill>
            </a:endParaRPr>
          </a:p>
          <a:p>
            <a:pPr marL="584032" indent="-575919" algn="just">
              <a:buSzPts val="3500"/>
              <a:buChar char="●"/>
            </a:pPr>
            <a:r>
              <a:rPr lang="ru" sz="4500" b="1" dirty="0" smtClean="0">
                <a:solidFill>
                  <a:schemeClr val="tx1"/>
                </a:solidFill>
              </a:rPr>
              <a:t>Плавний </a:t>
            </a:r>
            <a:r>
              <a:rPr lang="ru" sz="4500" b="1" dirty="0">
                <a:solidFill>
                  <a:schemeClr val="tx1"/>
                </a:solidFill>
              </a:rPr>
              <a:t>перехід від одного звука в інший</a:t>
            </a:r>
            <a:endParaRPr sz="4500" b="1" dirty="0">
              <a:solidFill>
                <a:schemeClr val="tx1"/>
              </a:solidFill>
            </a:endParaRPr>
          </a:p>
          <a:p>
            <a:pPr marL="584032" indent="-575919" algn="just">
              <a:buSzPts val="3500"/>
              <a:buChar char="●"/>
            </a:pPr>
            <a:r>
              <a:rPr lang="ru" sz="4500" b="1" dirty="0" smtClean="0">
                <a:solidFill>
                  <a:schemeClr val="tx1"/>
                </a:solidFill>
              </a:rPr>
              <a:t>В </a:t>
            </a:r>
            <a:r>
              <a:rPr lang="ru" sz="4500" b="1" dirty="0">
                <a:solidFill>
                  <a:schemeClr val="tx1"/>
                </a:solidFill>
              </a:rPr>
              <a:t>нотах штрих LEGATO позначається лігою</a:t>
            </a:r>
            <a:endParaRPr sz="45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Элит\Desktop\legato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9" y="5324475"/>
            <a:ext cx="8403591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87349" y="-228600"/>
            <a:ext cx="9956801" cy="9742596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/>
          <a:p>
            <a:pPr marL="0" indent="0">
              <a:buNone/>
            </a:pPr>
            <a:r>
              <a:rPr lang="ru" dirty="0"/>
              <a:t>             </a:t>
            </a:r>
            <a:endParaRPr lang="ru" sz="5200" dirty="0"/>
          </a:p>
          <a:p>
            <a:pPr marL="0" indent="0" algn="ctr">
              <a:buNone/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ntiqua-Bold" pitchFamily="2" charset="0"/>
              </a:rPr>
              <a:t>STACCATO</a:t>
            </a:r>
          </a:p>
          <a:p>
            <a:pPr marL="0" indent="0">
              <a:lnSpc>
                <a:spcPct val="100000"/>
              </a:lnSpc>
              <a:spcBef>
                <a:spcPts val="2044"/>
              </a:spcBef>
              <a:buNone/>
            </a:pPr>
            <a:r>
              <a:rPr lang="ru" sz="3200" b="1" dirty="0" smtClean="0">
                <a:solidFill>
                  <a:schemeClr val="tx1"/>
                </a:solidFill>
              </a:rPr>
              <a:t>*</a:t>
            </a:r>
            <a:r>
              <a:rPr lang="ru" sz="3200" b="1" dirty="0">
                <a:solidFill>
                  <a:schemeClr val="tx1"/>
                </a:solidFill>
              </a:rPr>
              <a:t>У виконанні staccato ми використовуюємо швидкі та гострі рухи в звуковидобуванні. , </a:t>
            </a:r>
            <a:endParaRPr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044"/>
              </a:spcBef>
              <a:buNone/>
            </a:pPr>
            <a:r>
              <a:rPr lang="ru" sz="3200" b="1" dirty="0">
                <a:solidFill>
                  <a:schemeClr val="tx1"/>
                </a:solidFill>
              </a:rPr>
              <a:t>* Цей штрих дає змогу звучати музичному твору граціозно та легко</a:t>
            </a:r>
            <a:endParaRPr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044"/>
              </a:spcBef>
              <a:spcAft>
                <a:spcPts val="2044"/>
              </a:spcAft>
              <a:buNone/>
            </a:pPr>
            <a:r>
              <a:rPr lang="ru" sz="3200" b="1" dirty="0">
                <a:solidFill>
                  <a:schemeClr val="tx1"/>
                </a:solidFill>
              </a:rPr>
              <a:t>*Позначений в нотах точкою, яка знаходиться над нотою або під нею</a:t>
            </a:r>
            <a:endParaRPr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Элит\Desktop\Stacc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23" y="5582956"/>
            <a:ext cx="4259263" cy="176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495300" y="0"/>
            <a:ext cx="9906000" cy="11767257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/>
          <a:p>
            <a:pPr marL="0" indent="0" algn="ctr">
              <a:buNone/>
            </a:pPr>
            <a:r>
              <a:rPr lang="ru" sz="5400" b="1" dirty="0" smtClean="0">
                <a:solidFill>
                  <a:srgbClr val="0000FF"/>
                </a:solidFill>
                <a:latin typeface="+mj-lt"/>
              </a:rPr>
              <a:t>PORTAMENTO</a:t>
            </a:r>
            <a:endParaRPr sz="5400" b="1" dirty="0">
              <a:solidFill>
                <a:srgbClr val="0000FF"/>
              </a:solidFill>
              <a:latin typeface="+mj-lt"/>
            </a:endParaRPr>
          </a:p>
          <a:p>
            <a:pPr marL="0" indent="0">
              <a:spcBef>
                <a:spcPts val="2044"/>
              </a:spcBef>
              <a:buNone/>
            </a:pPr>
            <a:r>
              <a:rPr lang="ru" sz="2600" b="1" dirty="0" smtClean="0">
                <a:solidFill>
                  <a:schemeClr val="tx1"/>
                </a:solidFill>
              </a:rPr>
              <a:t>Портаменто - (</a:t>
            </a:r>
            <a:r>
              <a:rPr lang="ru" sz="2600" b="1" dirty="0">
                <a:solidFill>
                  <a:schemeClr val="tx1"/>
                </a:solidFill>
              </a:rPr>
              <a:t>в перекладі з італь. “перенесення”) - засіб пісенного виконання мелодіі. </a:t>
            </a:r>
            <a:endParaRPr lang="ru" sz="26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2044"/>
              </a:spcBef>
              <a:buNone/>
            </a:pPr>
            <a:r>
              <a:rPr lang="ru" sz="2600" b="1" dirty="0" smtClean="0">
                <a:solidFill>
                  <a:schemeClr val="tx1"/>
                </a:solidFill>
              </a:rPr>
              <a:t>* </a:t>
            </a:r>
            <a:r>
              <a:rPr lang="ru" sz="2600" b="1" dirty="0">
                <a:solidFill>
                  <a:schemeClr val="tx1"/>
                </a:solidFill>
              </a:rPr>
              <a:t>Звуки за своєю схожістю нагадують гру штриха NON LEGATO, але більш з’єднуючи та підкреслюючи кожну з нот</a:t>
            </a:r>
            <a:endParaRPr sz="2600" b="1" dirty="0">
              <a:solidFill>
                <a:schemeClr val="tx1"/>
              </a:solidFill>
            </a:endParaRPr>
          </a:p>
          <a:p>
            <a:pPr marL="0" indent="0">
              <a:spcBef>
                <a:spcPts val="2044"/>
              </a:spcBef>
              <a:buNone/>
            </a:pPr>
            <a:r>
              <a:rPr lang="ru" sz="2600" b="1" dirty="0">
                <a:solidFill>
                  <a:schemeClr val="tx1"/>
                </a:solidFill>
              </a:rPr>
              <a:t>*В нотах позначений маленькою горизонтальною рискою під або </a:t>
            </a:r>
            <a:r>
              <a:rPr lang="ru" sz="2600" b="1" dirty="0" smtClean="0">
                <a:solidFill>
                  <a:schemeClr val="tx1"/>
                </a:solidFill>
              </a:rPr>
              <a:t>над нотою</a:t>
            </a:r>
            <a:endParaRPr sz="26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89" y="5694555"/>
            <a:ext cx="8581021" cy="9977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4325" y="200025"/>
            <a:ext cx="9915525" cy="10216311"/>
          </a:xfrm>
          <a:prstGeom prst="rect">
            <a:avLst/>
          </a:prstGeom>
        </p:spPr>
        <p:txBody>
          <a:bodyPr spcFirstLastPara="1" wrap="square" lIns="116788" tIns="116788" rIns="116788" bIns="116788" anchor="t" anchorCtr="0">
            <a:noAutofit/>
          </a:bodyPr>
          <a:lstStyle/>
          <a:p>
            <a:pPr marL="0" indent="0" algn="ctr">
              <a:buNone/>
            </a:pPr>
            <a:r>
              <a:rPr lang="ru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_AlbionicExp" pitchFamily="34" charset="-52"/>
              </a:rPr>
              <a:t>MARCATO</a:t>
            </a:r>
            <a:endParaRPr sz="540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_AlbionicExp" pitchFamily="34" charset="-52"/>
            </a:endParaRPr>
          </a:p>
          <a:p>
            <a:pPr marL="0" indent="0">
              <a:spcBef>
                <a:spcPts val="2044"/>
              </a:spcBef>
              <a:buNone/>
            </a:pPr>
            <a:r>
              <a:rPr lang="ru" sz="2800" b="1" dirty="0" smtClean="0">
                <a:solidFill>
                  <a:schemeClr val="tx1"/>
                </a:solidFill>
              </a:rPr>
              <a:t>МАРКАТО - (</a:t>
            </a:r>
            <a:r>
              <a:rPr lang="ru" sz="2800" b="1" dirty="0">
                <a:solidFill>
                  <a:schemeClr val="tx1"/>
                </a:solidFill>
              </a:rPr>
              <a:t>в перекладі з </a:t>
            </a:r>
            <a:r>
              <a:rPr lang="ru" sz="2800" b="1" dirty="0" smtClean="0">
                <a:solidFill>
                  <a:schemeClr val="tx1"/>
                </a:solidFill>
              </a:rPr>
              <a:t>італ. “</a:t>
            </a:r>
            <a:r>
              <a:rPr lang="ru" sz="2800" b="1" dirty="0">
                <a:solidFill>
                  <a:schemeClr val="tx1"/>
                </a:solidFill>
              </a:rPr>
              <a:t>відокремлено, підкреслюючи”) штрих порівняно з  LEGATO більш </a:t>
            </a:r>
            <a:r>
              <a:rPr lang="ru" sz="2800" b="1" dirty="0" smtClean="0">
                <a:solidFill>
                  <a:schemeClr val="tx1"/>
                </a:solidFill>
              </a:rPr>
              <a:t>жорсткіший</a:t>
            </a:r>
            <a:endParaRPr sz="2800" b="1" dirty="0">
              <a:solidFill>
                <a:schemeClr val="tx1"/>
              </a:solidFill>
            </a:endParaRPr>
          </a:p>
          <a:p>
            <a:pPr indent="-584032">
              <a:spcBef>
                <a:spcPts val="2044"/>
              </a:spcBef>
              <a:buSzPts val="3600"/>
            </a:pPr>
            <a:r>
              <a:rPr lang="ru" sz="2800" b="1" dirty="0">
                <a:solidFill>
                  <a:schemeClr val="tx1"/>
                </a:solidFill>
              </a:rPr>
              <a:t>Позначає підкреслене, чітке виконання кожного звуку який має бути досягнутим завдяки акценту</a:t>
            </a:r>
            <a:endParaRPr sz="2800" b="1" dirty="0">
              <a:solidFill>
                <a:schemeClr val="tx1"/>
              </a:solidFill>
            </a:endParaRPr>
          </a:p>
          <a:p>
            <a:pPr indent="-584032">
              <a:buSzPts val="3600"/>
            </a:pPr>
            <a:r>
              <a:rPr lang="ru" sz="2800" b="1" dirty="0">
                <a:solidFill>
                  <a:schemeClr val="tx1"/>
                </a:solidFill>
              </a:rPr>
              <a:t>В нотах зустрічаємо рідко</a:t>
            </a:r>
            <a:endParaRPr sz="2800" b="1" dirty="0">
              <a:solidFill>
                <a:schemeClr val="tx1"/>
              </a:solidFill>
            </a:endParaRPr>
          </a:p>
          <a:p>
            <a:pPr indent="-584032">
              <a:buSzPts val="3600"/>
            </a:pPr>
            <a:r>
              <a:rPr lang="ru" sz="2800" b="1" dirty="0">
                <a:solidFill>
                  <a:schemeClr val="tx1"/>
                </a:solidFill>
              </a:rPr>
              <a:t>Позначений в нотах  у вигляді галочки</a:t>
            </a:r>
            <a:endParaRPr sz="2800" b="1" dirty="0">
              <a:solidFill>
                <a:schemeClr val="tx1"/>
              </a:solidFill>
            </a:endParaRPr>
          </a:p>
          <a:p>
            <a:pPr marL="0" indent="0">
              <a:spcBef>
                <a:spcPts val="2044"/>
              </a:spcBef>
              <a:spcAft>
                <a:spcPts val="2044"/>
              </a:spcAft>
              <a:buNone/>
            </a:pPr>
            <a:endParaRPr sz="4600" dirty="0"/>
          </a:p>
        </p:txBody>
      </p:sp>
      <p:pic>
        <p:nvPicPr>
          <p:cNvPr id="5122" name="Picture 2" descr="17º día de clase: el marcato musical | CIUDAD PENTAGR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32" y="5486399"/>
            <a:ext cx="7303147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236</Words>
  <Application>Microsoft Office PowerPoint</Application>
  <PresentationFormat>Произвольный</PresentationFormat>
  <Paragraphs>61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08 Underground</vt:lpstr>
      <vt:lpstr>a_AlbionicExp</vt:lpstr>
      <vt:lpstr>Antiqua-Bold</vt:lpstr>
      <vt:lpstr>Arial</vt:lpstr>
      <vt:lpstr>Simple Light</vt:lpstr>
      <vt:lpstr>            ПРЕЗЕНТАЦІЯ ДО ВІДКРИТОГО НАВЧАЛЬНОГО ЗАНЯТТЯ «Засоби музичної виразності.  Робота над штрихами»</vt:lpstr>
      <vt:lpstr>  </vt:lpstr>
      <vt:lpstr>Штрихами  називають засоби звуковидобування музичного  звуку - голосом  або на інструменті.     </vt:lpstr>
      <vt:lpstr>НАЙБІЛЬШ ПОШИРЕНІ ШТРИХИ:     LEGATO (ЛЕГАТО) - ЗВ’ЯЗНО     NON LEGATO (НОН ЛЕГАТО) -     НЕЗВ’ЯЗНО      STACCATO (СТАККАТО) - ВІДРИВЧАСТО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ЗАКІНЧИ РЕЧЕННЯ</vt:lpstr>
      <vt:lpstr>ПЕРЕВІРКА</vt:lpstr>
      <vt:lpstr>ПЕРЕВІРКА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Засоби виразності у музиці   Штрихи</dc:title>
  <cp:lastModifiedBy>Elit</cp:lastModifiedBy>
  <cp:revision>18</cp:revision>
  <dcterms:modified xsi:type="dcterms:W3CDTF">2020-09-29T08:26:14Z</dcterms:modified>
</cp:coreProperties>
</file>